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9" r:id="rId20"/>
    <p:sldId id="274" r:id="rId21"/>
    <p:sldId id="275" r:id="rId22"/>
    <p:sldId id="276" r:id="rId23"/>
    <p:sldId id="277" r:id="rId24"/>
    <p:sldId id="278" r:id="rId25"/>
  </p:sldIdLst>
  <p:sldSz cx="18288000" cy="10287000"/>
  <p:notesSz cx="6858000" cy="9144000"/>
  <p:embeddedFontLst>
    <p:embeddedFont>
      <p:font typeface="Arimo" panose="020B0604020202020204" charset="0"/>
      <p:regular r:id="rId27"/>
    </p:embeddedFont>
    <p:embeddedFont>
      <p:font typeface="Arimo Bold" panose="020B0604020202020204" charset="0"/>
      <p:regular r:id="rId28"/>
    </p:embeddedFont>
    <p:embeddedFont>
      <p:font typeface="Articulat" panose="020B0604020202020204" charset="0"/>
      <p:regular r:id="rId29"/>
    </p:embeddedFont>
    <p:embeddedFont>
      <p:font typeface="Articulat Bold" panose="020B0604020202020204" charset="0"/>
      <p:regular r:id="rId30"/>
    </p:embeddedFont>
    <p:embeddedFont>
      <p:font typeface="Brittany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iona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8F178-2FEA-4B05-8E7F-795E0E74F0E5}" type="datetimeFigureOut">
              <a:rPr lang="en-US" smtClean="0"/>
              <a:t>11-Mar-22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28027-FBBB-4812-B9FF-6035E1255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28027-FBBB-4812-B9FF-6035E1255A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117" b="261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6666" y="6290689"/>
            <a:ext cx="11426614" cy="315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 spc="129" dirty="0">
                <a:solidFill>
                  <a:srgbClr val="050A30"/>
                </a:solidFill>
                <a:latin typeface="Fiona"/>
              </a:rPr>
              <a:t>MOVIE RECOMMENDATION SYSTEM USING  COLLABORATIVE FILTERING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50068" y="834522"/>
            <a:ext cx="31626116" cy="100017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342141" y="4987491"/>
            <a:ext cx="16230600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90">
                <a:solidFill>
                  <a:srgbClr val="545454"/>
                </a:solidFill>
                <a:latin typeface="Fiona"/>
              </a:rPr>
              <a:t>PEARSON CORRELATION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73159" y="5041652"/>
            <a:ext cx="16230600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90">
                <a:solidFill>
                  <a:srgbClr val="545454"/>
                </a:solidFill>
                <a:latin typeface="Fiona"/>
              </a:rPr>
              <a:t>COSINE SIMILARITY</a:t>
            </a:r>
          </a:p>
        </p:txBody>
      </p:sp>
      <p:sp>
        <p:nvSpPr>
          <p:cNvPr id="5" name="AutoShape 5"/>
          <p:cNvSpPr/>
          <p:nvPr/>
        </p:nvSpPr>
        <p:spPr>
          <a:xfrm rot="5400000">
            <a:off x="870786" y="13085466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00251" y="6905139"/>
            <a:ext cx="7743904" cy="20134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4188" y="6714605"/>
            <a:ext cx="7662347" cy="23944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43338" y="1188759"/>
            <a:ext cx="3363488" cy="293540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3037463"/>
            <a:ext cx="16230600" cy="119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2"/>
              </a:lnSpc>
            </a:pPr>
            <a:r>
              <a:rPr lang="en-US" sz="10403" spc="135">
                <a:solidFill>
                  <a:srgbClr val="545454"/>
                </a:solidFill>
                <a:latin typeface="Fiona"/>
              </a:rPr>
              <a:t>METHODS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4188" y="2230903"/>
            <a:ext cx="16555112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spc="248">
                <a:solidFill>
                  <a:srgbClr val="545454"/>
                </a:solidFill>
                <a:latin typeface="Brittany"/>
              </a:rPr>
              <a:t>Our Used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59264" y="9451586"/>
            <a:ext cx="90003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5880" y="1953177"/>
            <a:ext cx="4076240" cy="6147643"/>
            <a:chOff x="0" y="0"/>
            <a:chExt cx="5434986" cy="819685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84" r="884"/>
            <a:stretch>
              <a:fillRect/>
            </a:stretch>
          </p:blipFill>
          <p:spPr>
            <a:xfrm>
              <a:off x="0" y="0"/>
              <a:ext cx="5434986" cy="819685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3497815"/>
            <a:ext cx="2147786" cy="3058367"/>
            <a:chOff x="0" y="0"/>
            <a:chExt cx="2863715" cy="407782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241" b="1241"/>
            <a:stretch>
              <a:fillRect/>
            </a:stretch>
          </p:blipFill>
          <p:spPr>
            <a:xfrm>
              <a:off x="0" y="0"/>
              <a:ext cx="2863715" cy="4077823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207586"/>
            <a:ext cx="2147786" cy="3058367"/>
            <a:chOff x="0" y="0"/>
            <a:chExt cx="2863715" cy="407782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2534" b="2534"/>
            <a:stretch>
              <a:fillRect/>
            </a:stretch>
          </p:blipFill>
          <p:spPr>
            <a:xfrm>
              <a:off x="0" y="0"/>
              <a:ext cx="2863715" cy="407782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28700" y="6827254"/>
            <a:ext cx="2147786" cy="3058367"/>
            <a:chOff x="0" y="0"/>
            <a:chExt cx="2863715" cy="407782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393" r="393"/>
            <a:stretch>
              <a:fillRect/>
            </a:stretch>
          </p:blipFill>
          <p:spPr>
            <a:xfrm>
              <a:off x="0" y="0"/>
              <a:ext cx="2863715" cy="4077823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4165557" y="5697085"/>
            <a:ext cx="2147786" cy="3058367"/>
            <a:chOff x="0" y="0"/>
            <a:chExt cx="2863715" cy="407782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t="1644" b="1644"/>
            <a:stretch>
              <a:fillRect/>
            </a:stretch>
          </p:blipFill>
          <p:spPr>
            <a:xfrm>
              <a:off x="0" y="0"/>
              <a:ext cx="2863715" cy="4077823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4165557" y="1321597"/>
            <a:ext cx="2147786" cy="3058367"/>
            <a:chOff x="0" y="0"/>
            <a:chExt cx="2863715" cy="4077823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t="1893" b="1893"/>
            <a:stretch>
              <a:fillRect/>
            </a:stretch>
          </p:blipFill>
          <p:spPr>
            <a:xfrm>
              <a:off x="0" y="0"/>
              <a:ext cx="2863715" cy="4077823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2030764" y="1321597"/>
            <a:ext cx="2147786" cy="3058367"/>
            <a:chOff x="0" y="0"/>
            <a:chExt cx="2863715" cy="407782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t="2534" b="2534"/>
            <a:stretch>
              <a:fillRect/>
            </a:stretch>
          </p:blipFill>
          <p:spPr>
            <a:xfrm>
              <a:off x="0" y="0"/>
              <a:ext cx="2863715" cy="4077823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111514" y="3497815"/>
            <a:ext cx="2147786" cy="3058367"/>
            <a:chOff x="0" y="0"/>
            <a:chExt cx="2863715" cy="4077823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9"/>
            <a:srcRect t="2534" b="2534"/>
            <a:stretch>
              <a:fillRect/>
            </a:stretch>
          </p:blipFill>
          <p:spPr>
            <a:xfrm>
              <a:off x="0" y="0"/>
              <a:ext cx="2863715" cy="4077823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5111514" y="207586"/>
            <a:ext cx="2147786" cy="3058367"/>
            <a:chOff x="0" y="0"/>
            <a:chExt cx="2863715" cy="4077823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rcRect t="2713" b="2713"/>
            <a:stretch>
              <a:fillRect/>
            </a:stretch>
          </p:blipFill>
          <p:spPr>
            <a:xfrm>
              <a:off x="0" y="0"/>
              <a:ext cx="2863715" cy="4077823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5111514" y="6827254"/>
            <a:ext cx="2147786" cy="3058367"/>
            <a:chOff x="0" y="0"/>
            <a:chExt cx="2863715" cy="4077823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1"/>
            <a:srcRect t="2534" b="2534"/>
            <a:stretch>
              <a:fillRect/>
            </a:stretch>
          </p:blipFill>
          <p:spPr>
            <a:xfrm>
              <a:off x="0" y="0"/>
              <a:ext cx="2863715" cy="4077823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2030764" y="5697085"/>
            <a:ext cx="2147786" cy="3058367"/>
            <a:chOff x="0" y="0"/>
            <a:chExt cx="2863715" cy="4077823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2"/>
            <a:srcRect t="161" b="161"/>
            <a:stretch>
              <a:fillRect/>
            </a:stretch>
          </p:blipFill>
          <p:spPr>
            <a:xfrm>
              <a:off x="0" y="0"/>
              <a:ext cx="2863715" cy="407782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866444" y="8942070"/>
            <a:ext cx="16555112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spc="248">
                <a:solidFill>
                  <a:srgbClr val="545454"/>
                </a:solidFill>
                <a:latin typeface="Brittany"/>
              </a:rPr>
              <a:t>Similar Movies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8808" y="9258300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8808" y="2896507"/>
            <a:ext cx="7963134" cy="63617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83107" y="687270"/>
            <a:ext cx="6917312" cy="63909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101634" y="3086100"/>
            <a:ext cx="6084732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359264" y="9451586"/>
            <a:ext cx="90003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12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808" y="9451586"/>
            <a:ext cx="3509886" cy="25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20" dirty="0">
                <a:solidFill>
                  <a:srgbClr val="545454"/>
                </a:solidFill>
                <a:latin typeface="Articulat"/>
              </a:rPr>
              <a:t>Movie Recommendation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4212" y="1289354"/>
            <a:ext cx="6613940" cy="53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9"/>
              </a:lnSpc>
            </a:pPr>
            <a:r>
              <a:rPr lang="en-US" sz="4562" spc="59">
                <a:solidFill>
                  <a:srgbClr val="545454"/>
                </a:solidFill>
                <a:latin typeface="Fiona"/>
              </a:rPr>
              <a:t>PEARSON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83107" y="7573525"/>
            <a:ext cx="6776193" cy="53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9"/>
              </a:lnSpc>
            </a:pPr>
            <a:r>
              <a:rPr lang="en-US" sz="4562" spc="59">
                <a:solidFill>
                  <a:srgbClr val="545454"/>
                </a:solidFill>
                <a:latin typeface="Fiona"/>
              </a:rPr>
              <a:t>COSINE 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83107" y="8304072"/>
            <a:ext cx="6841597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18">
                <a:solidFill>
                  <a:srgbClr val="545454"/>
                </a:solidFill>
                <a:latin typeface="Articulat"/>
              </a:rPr>
              <a:t>10 most highly suggested films for fans of “Iron Man (2008)” based on cosine similarity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4212" y="2101426"/>
            <a:ext cx="6747299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</a:pPr>
            <a:r>
              <a:rPr lang="en-US" sz="1400" spc="18">
                <a:solidFill>
                  <a:srgbClr val="545454"/>
                </a:solidFill>
                <a:latin typeface="Articulat"/>
              </a:rPr>
              <a:t>10 most highly suggested films for fans of “Iron Man (2008)” based on pearson correlation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204" b="820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936435"/>
            <a:ext cx="643729" cy="64372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63227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875982" y="8936435"/>
            <a:ext cx="643729" cy="64372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B737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723263" y="8936435"/>
            <a:ext cx="643729" cy="64372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49E9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578735" y="8936435"/>
            <a:ext cx="643729" cy="64372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CEC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426016" y="8936435"/>
            <a:ext cx="643729" cy="64372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F3F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273298" y="8936435"/>
            <a:ext cx="643729" cy="64372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3768" y="1529204"/>
            <a:ext cx="5064369" cy="411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58537" y="6142678"/>
            <a:ext cx="8485463" cy="248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0"/>
              </a:lnSpc>
            </a:pPr>
            <a:r>
              <a:rPr lang="en-US" sz="11500" spc="149">
                <a:solidFill>
                  <a:srgbClr val="FFFFFF"/>
                </a:solidFill>
                <a:latin typeface="Fiona"/>
              </a:rPr>
              <a:t>MODEL IMPLEMENTATION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9115" y="7271782"/>
            <a:ext cx="6782143" cy="136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4"/>
              </a:lnSpc>
            </a:pPr>
            <a:r>
              <a:rPr lang="en-US" sz="1952" spc="25">
                <a:solidFill>
                  <a:srgbClr val="FFFFFF"/>
                </a:solidFill>
                <a:latin typeface="Articulat"/>
              </a:rPr>
              <a:t>ML models are trained on the training set of 70% data to learn and then evaluated with the assistance of 30% data is been tested.</a:t>
            </a:r>
          </a:p>
          <a:p>
            <a:pPr>
              <a:lnSpc>
                <a:spcPts val="2734"/>
              </a:lnSpc>
            </a:pPr>
            <a:endParaRPr lang="en-US" sz="1952" spc="25">
              <a:solidFill>
                <a:srgbClr val="FFFFFF"/>
              </a:solidFill>
              <a:latin typeface="Articul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63751" y="1595180"/>
            <a:ext cx="14495549" cy="0"/>
          </a:xfrm>
          <a:prstGeom prst="line">
            <a:avLst/>
          </a:prstGeom>
          <a:ln w="38100" cap="rnd">
            <a:solidFill>
              <a:srgbClr val="556D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19006" y="5964179"/>
            <a:ext cx="2292783" cy="17967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218811"/>
            <a:ext cx="5243414" cy="1391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9"/>
              </a:lnSpc>
            </a:pPr>
            <a:r>
              <a:rPr lang="en-US" sz="6399" spc="83">
                <a:solidFill>
                  <a:srgbClr val="545454"/>
                </a:solidFill>
                <a:latin typeface="Fiona"/>
              </a:rPr>
              <a:t>MEAN </a:t>
            </a:r>
          </a:p>
          <a:p>
            <a:pPr>
              <a:lnSpc>
                <a:spcPts val="5120"/>
              </a:lnSpc>
            </a:pPr>
            <a:r>
              <a:rPr lang="en-US" sz="6400" spc="83">
                <a:solidFill>
                  <a:srgbClr val="545454"/>
                </a:solidFill>
                <a:latin typeface="Fiona"/>
              </a:rPr>
              <a:t>ACCURACY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262500"/>
            <a:ext cx="5243414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5400" spc="248">
                <a:solidFill>
                  <a:srgbClr val="545454"/>
                </a:solidFill>
                <a:latin typeface="Brittany"/>
              </a:rPr>
              <a:t>Our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59264" y="9451586"/>
            <a:ext cx="90003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14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8808" y="9451586"/>
            <a:ext cx="350988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Movie Recommandation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4" y="2143125"/>
            <a:ext cx="12182475" cy="76291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3915" y="3659057"/>
            <a:ext cx="6808515" cy="0"/>
          </a:xfrm>
          <a:prstGeom prst="line">
            <a:avLst/>
          </a:prstGeom>
          <a:ln w="38100" cap="rnd">
            <a:solidFill>
              <a:srgbClr val="556D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32368" y="3872074"/>
            <a:ext cx="11067507" cy="57988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5859" y="7112518"/>
            <a:ext cx="3025635" cy="583894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300032"/>
            <a:ext cx="7601879" cy="237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11000" spc="143">
                <a:solidFill>
                  <a:srgbClr val="737373"/>
                </a:solidFill>
                <a:latin typeface="Fiona"/>
              </a:rPr>
              <a:t>THE RESULT ANALYSIS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5859" y="5293080"/>
            <a:ext cx="5314227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28">
                <a:solidFill>
                  <a:srgbClr val="545454"/>
                </a:solidFill>
                <a:latin typeface="Articulat"/>
              </a:rPr>
              <a:t>The Baseline Rmse is 1.12</a:t>
            </a:r>
          </a:p>
          <a:p>
            <a:pPr>
              <a:lnSpc>
                <a:spcPts val="3079"/>
              </a:lnSpc>
            </a:pPr>
            <a:r>
              <a:rPr lang="en-US" sz="2200" spc="28">
                <a:solidFill>
                  <a:srgbClr val="545454"/>
                </a:solidFill>
                <a:latin typeface="Articulat"/>
              </a:rPr>
              <a:t>The Baseline Mae is 1.02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59264" y="9451586"/>
            <a:ext cx="900036" cy="25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 dirty="0">
                <a:solidFill>
                  <a:srgbClr val="545454"/>
                </a:solidFill>
                <a:latin typeface="Articulat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88320" y="1618245"/>
            <a:ext cx="14495549" cy="0"/>
          </a:xfrm>
          <a:prstGeom prst="line">
            <a:avLst/>
          </a:prstGeom>
          <a:ln w="38100" cap="rnd">
            <a:solidFill>
              <a:srgbClr val="556D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6226" y="2036355"/>
            <a:ext cx="9715547" cy="76889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79471" y="69657"/>
            <a:ext cx="1958364" cy="16770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31464" y="650383"/>
            <a:ext cx="7209261" cy="74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6400" spc="83">
                <a:solidFill>
                  <a:srgbClr val="545454"/>
                </a:solidFill>
                <a:latin typeface="Fiona"/>
              </a:rPr>
              <a:t>COMPARING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59264" y="9451586"/>
            <a:ext cx="900036" cy="25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 dirty="0">
                <a:solidFill>
                  <a:srgbClr val="545454"/>
                </a:solidFill>
                <a:latin typeface="Articulat"/>
              </a:rPr>
              <a:t>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808" y="9451586"/>
            <a:ext cx="350988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Movie Recommentaion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88320" y="1618245"/>
            <a:ext cx="14495549" cy="0"/>
          </a:xfrm>
          <a:prstGeom prst="line">
            <a:avLst/>
          </a:prstGeom>
          <a:ln w="38100" cap="rnd">
            <a:solidFill>
              <a:srgbClr val="556D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13665" y="2130085"/>
            <a:ext cx="9460670" cy="75951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996293" y="7581229"/>
            <a:ext cx="1958364" cy="16770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31464" y="650383"/>
            <a:ext cx="7209261" cy="74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6400" spc="83">
                <a:solidFill>
                  <a:srgbClr val="545454"/>
                </a:solidFill>
                <a:latin typeface="Fiona"/>
              </a:rPr>
              <a:t>COMPARING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59264" y="9451586"/>
            <a:ext cx="900036" cy="25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 dirty="0">
                <a:solidFill>
                  <a:srgbClr val="545454"/>
                </a:solidFill>
                <a:latin typeface="Articulat"/>
              </a:rPr>
              <a:t>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808" y="9451586"/>
            <a:ext cx="350988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Movie Recommentaion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262351" y="7245684"/>
            <a:ext cx="6808515" cy="0"/>
          </a:xfrm>
          <a:prstGeom prst="line">
            <a:avLst/>
          </a:prstGeom>
          <a:ln w="38100" cap="rnd">
            <a:solidFill>
              <a:srgbClr val="556D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59490" y="421164"/>
            <a:ext cx="12028510" cy="95890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30368" y="5851639"/>
            <a:ext cx="3924060" cy="358561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4719" y="1650999"/>
            <a:ext cx="7601879" cy="349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11000" spc="143">
                <a:solidFill>
                  <a:srgbClr val="737373"/>
                </a:solidFill>
                <a:latin typeface="Fiona"/>
              </a:rPr>
              <a:t>RMSE </a:t>
            </a:r>
          </a:p>
          <a:p>
            <a:pPr>
              <a:lnSpc>
                <a:spcPts val="8800"/>
              </a:lnSpc>
            </a:pPr>
            <a:r>
              <a:rPr lang="en-US" sz="11000" spc="143">
                <a:solidFill>
                  <a:srgbClr val="737373"/>
                </a:solidFill>
                <a:latin typeface="Fiona"/>
              </a:rPr>
              <a:t>VS</a:t>
            </a:r>
          </a:p>
          <a:p>
            <a:pPr>
              <a:lnSpc>
                <a:spcPts val="8800"/>
              </a:lnSpc>
            </a:pPr>
            <a:r>
              <a:rPr lang="en-US" sz="11000" spc="143">
                <a:solidFill>
                  <a:srgbClr val="737373"/>
                </a:solidFill>
                <a:latin typeface="Fiona"/>
              </a:rPr>
              <a:t>MAE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62985" y="1147342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22532" y="-156639"/>
            <a:ext cx="10634139" cy="1063413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08808" y="9258300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96527" y="7560131"/>
            <a:ext cx="2613088" cy="23758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0" y="1870805"/>
            <a:ext cx="7457425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spc="36" dirty="0">
                <a:solidFill>
                  <a:srgbClr val="545454"/>
                </a:solidFill>
                <a:latin typeface="Arimo Bold"/>
              </a:rPr>
              <a:t>Determine which aspects of performance deserve attention so that corrective measures can be taken.</a:t>
            </a:r>
          </a:p>
          <a:p>
            <a:pPr marL="302259" lvl="1">
              <a:lnSpc>
                <a:spcPts val="3639"/>
              </a:lnSpc>
            </a:pPr>
            <a:endParaRPr lang="en-US" sz="2799" spc="36" dirty="0">
              <a:solidFill>
                <a:srgbClr val="545454"/>
              </a:solidFill>
              <a:latin typeface="Articulat Bold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spc="36" dirty="0">
                <a:solidFill>
                  <a:srgbClr val="545454"/>
                </a:solidFill>
                <a:latin typeface="Articulat Bold"/>
              </a:rPr>
              <a:t>For finding the accuracy and error.</a:t>
            </a:r>
          </a:p>
          <a:p>
            <a:pPr marL="302259" lvl="1">
              <a:lnSpc>
                <a:spcPts val="3639"/>
              </a:lnSpc>
            </a:pPr>
            <a:r>
              <a:rPr lang="en-US" sz="2799" spc="36" dirty="0">
                <a:solidFill>
                  <a:srgbClr val="545454"/>
                </a:solidFill>
                <a:latin typeface="Articulat Bold"/>
              </a:rPr>
              <a:t>   If we can find those we can resolve the</a:t>
            </a:r>
          </a:p>
          <a:p>
            <a:pPr marL="302259" lvl="1">
              <a:lnSpc>
                <a:spcPts val="3639"/>
              </a:lnSpc>
            </a:pPr>
            <a:r>
              <a:rPr lang="en-US" sz="2799" spc="36" dirty="0">
                <a:solidFill>
                  <a:srgbClr val="545454"/>
                </a:solidFill>
                <a:latin typeface="Articulat Bold"/>
              </a:rPr>
              <a:t>   existant challanges.</a:t>
            </a:r>
          </a:p>
          <a:p>
            <a:pPr marL="302259" lvl="1">
              <a:lnSpc>
                <a:spcPts val="3639"/>
              </a:lnSpc>
            </a:pPr>
            <a:endParaRPr lang="en-US" sz="2799" spc="36" dirty="0">
              <a:solidFill>
                <a:srgbClr val="545454"/>
              </a:solidFill>
              <a:latin typeface="Arimo Bold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spc="36" dirty="0">
                <a:solidFill>
                  <a:srgbClr val="545454"/>
                </a:solidFill>
                <a:latin typeface="Arimo Bold"/>
              </a:rPr>
              <a:t>Provide suggestions on how to improve the quality of future work and strategies to do so.</a:t>
            </a:r>
          </a:p>
          <a:p>
            <a:pPr marL="302259" lvl="1">
              <a:lnSpc>
                <a:spcPts val="3639"/>
              </a:lnSpc>
            </a:pPr>
            <a:endParaRPr lang="en-US" sz="2799" spc="36" dirty="0">
              <a:solidFill>
                <a:srgbClr val="545454"/>
              </a:solidFill>
              <a:latin typeface="Arimo Bold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spc="36" dirty="0">
                <a:solidFill>
                  <a:srgbClr val="545454"/>
                </a:solidFill>
                <a:latin typeface="Arimo Bold"/>
              </a:rPr>
              <a:t>Get a clearer understanding on how things actually happen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19475"/>
            <a:ext cx="7712192" cy="281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9000" spc="117" dirty="0">
                <a:solidFill>
                  <a:srgbClr val="545454"/>
                </a:solidFill>
                <a:latin typeface="Fiona"/>
              </a:rPr>
              <a:t>Why our analysis is</a:t>
            </a:r>
          </a:p>
          <a:p>
            <a:pPr>
              <a:lnSpc>
                <a:spcPts val="7200"/>
              </a:lnSpc>
            </a:pPr>
            <a:r>
              <a:rPr lang="en-US" sz="9000" spc="117" dirty="0">
                <a:solidFill>
                  <a:srgbClr val="545454"/>
                </a:solidFill>
                <a:latin typeface="Fiona"/>
              </a:rPr>
              <a:t>Important for the</a:t>
            </a:r>
          </a:p>
          <a:p>
            <a:pPr>
              <a:lnSpc>
                <a:spcPts val="7200"/>
              </a:lnSpc>
            </a:pPr>
            <a:r>
              <a:rPr lang="en-US" sz="9000" spc="117" dirty="0">
                <a:solidFill>
                  <a:srgbClr val="545454"/>
                </a:solidFill>
                <a:latin typeface="Fiona"/>
              </a:rPr>
              <a:t>implementation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59264" y="9451586"/>
            <a:ext cx="900036" cy="25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 dirty="0">
                <a:solidFill>
                  <a:srgbClr val="545454"/>
                </a:solidFill>
                <a:latin typeface="Articulat"/>
              </a:rPr>
              <a:t>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808" y="9451586"/>
            <a:ext cx="350988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Movie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57840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70606" y="877922"/>
            <a:ext cx="2851163" cy="18532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3748" y="1095971"/>
            <a:ext cx="15744252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spc="117">
                <a:solidFill>
                  <a:srgbClr val="545454"/>
                </a:solidFill>
                <a:latin typeface="Fiona"/>
              </a:rPr>
              <a:t>EAST WEST UNIVERSITY</a:t>
            </a:r>
          </a:p>
          <a:p>
            <a:pPr algn="ctr">
              <a:lnSpc>
                <a:spcPts val="7200"/>
              </a:lnSpc>
            </a:pPr>
            <a:endParaRPr lang="en-US" sz="9000" spc="117">
              <a:solidFill>
                <a:srgbClr val="545454"/>
              </a:solidFill>
              <a:latin typeface="Fion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00232" y="3980180"/>
            <a:ext cx="11526213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28">
                <a:solidFill>
                  <a:srgbClr val="545454"/>
                </a:solidFill>
                <a:latin typeface="Articulat"/>
              </a:rPr>
              <a:t>A thesis submitted in partial fulfillment of the requirements for the degree of Bachelor of Science in Computer Science and Engineering</a:t>
            </a:r>
          </a:p>
          <a:p>
            <a:pPr algn="ctr">
              <a:lnSpc>
                <a:spcPts val="3079"/>
              </a:lnSpc>
            </a:pPr>
            <a:endParaRPr lang="en-US" sz="2199" spc="28">
              <a:solidFill>
                <a:srgbClr val="545454"/>
              </a:solidFill>
              <a:latin typeface="Articul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64254" y="1885276"/>
            <a:ext cx="11526213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28">
                <a:solidFill>
                  <a:srgbClr val="545454"/>
                </a:solidFill>
                <a:latin typeface="Articulat"/>
              </a:rPr>
              <a:t>Department of Computer Science and Engineering</a:t>
            </a:r>
          </a:p>
          <a:p>
            <a:pPr>
              <a:lnSpc>
                <a:spcPts val="3079"/>
              </a:lnSpc>
            </a:pPr>
            <a:r>
              <a:rPr lang="en-US" sz="2199" spc="28">
                <a:solidFill>
                  <a:srgbClr val="545454"/>
                </a:solidFill>
                <a:latin typeface="Articulat"/>
              </a:rPr>
              <a:t>FALL 2021 </a:t>
            </a:r>
          </a:p>
          <a:p>
            <a:pPr algn="ctr">
              <a:lnSpc>
                <a:spcPts val="3079"/>
              </a:lnSpc>
            </a:pPr>
            <a:endParaRPr lang="en-US" sz="2199" spc="28">
              <a:solidFill>
                <a:srgbClr val="545454"/>
              </a:solidFill>
              <a:latin typeface="Articul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47291" y="5652937"/>
            <a:ext cx="6031975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28" dirty="0">
                <a:solidFill>
                  <a:srgbClr val="545454"/>
                </a:solidFill>
                <a:latin typeface="Articulat Bold"/>
              </a:rPr>
              <a:t>Submitted By:</a:t>
            </a:r>
          </a:p>
          <a:p>
            <a:pPr algn="ctr">
              <a:lnSpc>
                <a:spcPts val="3079"/>
              </a:lnSpc>
            </a:pPr>
            <a:endParaRPr lang="en-US" sz="2199" spc="28" dirty="0">
              <a:solidFill>
                <a:srgbClr val="545454"/>
              </a:solidFill>
              <a:latin typeface="Articulat Bold"/>
            </a:endParaRPr>
          </a:p>
          <a:p>
            <a:pPr>
              <a:lnSpc>
                <a:spcPts val="3079"/>
              </a:lnSpc>
            </a:pPr>
            <a:r>
              <a:rPr lang="en-US" sz="2199" spc="15" dirty="0" err="1">
                <a:solidFill>
                  <a:srgbClr val="545454"/>
                </a:solidFill>
                <a:latin typeface="Arimo"/>
              </a:rPr>
              <a:t>Sadman</a:t>
            </a:r>
            <a:r>
              <a:rPr lang="en-US" sz="2199" spc="15" dirty="0">
                <a:solidFill>
                  <a:srgbClr val="545454"/>
                </a:solidFill>
                <a:latin typeface="Arimo"/>
              </a:rPr>
              <a:t> </a:t>
            </a:r>
            <a:r>
              <a:rPr lang="en-US" sz="2199" spc="15" dirty="0" err="1">
                <a:solidFill>
                  <a:srgbClr val="545454"/>
                </a:solidFill>
                <a:latin typeface="Arimo"/>
              </a:rPr>
              <a:t>Sakib</a:t>
            </a:r>
            <a:r>
              <a:rPr lang="en-US" sz="2199" spc="15" dirty="0">
                <a:solidFill>
                  <a:srgbClr val="545454"/>
                </a:solidFill>
                <a:latin typeface="Arimo"/>
              </a:rPr>
              <a:t>                  2016-3-60-046</a:t>
            </a:r>
          </a:p>
          <a:p>
            <a:pPr>
              <a:lnSpc>
                <a:spcPts val="3079"/>
              </a:lnSpc>
            </a:pPr>
            <a:r>
              <a:rPr lang="en-US" sz="2199" spc="15" dirty="0">
                <a:solidFill>
                  <a:srgbClr val="545454"/>
                </a:solidFill>
                <a:latin typeface="Arimo"/>
              </a:rPr>
              <a:t>Rafi Md. Hasib                   2016-3-60-061</a:t>
            </a:r>
          </a:p>
          <a:p>
            <a:pPr>
              <a:lnSpc>
                <a:spcPts val="3079"/>
              </a:lnSpc>
            </a:pPr>
            <a:r>
              <a:rPr lang="en-US" sz="2199" spc="15" dirty="0">
                <a:solidFill>
                  <a:srgbClr val="545454"/>
                </a:solidFill>
                <a:latin typeface="Arimo"/>
              </a:rPr>
              <a:t>Md. Fahim </a:t>
            </a:r>
            <a:r>
              <a:rPr lang="en-US" sz="2199" spc="15" dirty="0" err="1">
                <a:solidFill>
                  <a:srgbClr val="545454"/>
                </a:solidFill>
                <a:latin typeface="Arimo"/>
              </a:rPr>
              <a:t>Sabab</a:t>
            </a:r>
            <a:r>
              <a:rPr lang="en-US" sz="2199" spc="15" dirty="0">
                <a:solidFill>
                  <a:srgbClr val="545454"/>
                </a:solidFill>
                <a:latin typeface="Arimo"/>
              </a:rPr>
              <a:t> </a:t>
            </a:r>
            <a:r>
              <a:rPr lang="en-US" sz="2199" spc="15" dirty="0" err="1">
                <a:solidFill>
                  <a:srgbClr val="545454"/>
                </a:solidFill>
                <a:latin typeface="Arimo"/>
              </a:rPr>
              <a:t>Siyam</a:t>
            </a:r>
            <a:r>
              <a:rPr lang="en-US" sz="2199" spc="15" dirty="0">
                <a:solidFill>
                  <a:srgbClr val="545454"/>
                </a:solidFill>
                <a:latin typeface="Arimo"/>
              </a:rPr>
              <a:t>   2017-1-60-142</a:t>
            </a:r>
          </a:p>
          <a:p>
            <a:pPr>
              <a:lnSpc>
                <a:spcPts val="3079"/>
              </a:lnSpc>
            </a:pPr>
            <a:r>
              <a:rPr lang="en-US" sz="2199" spc="15" dirty="0">
                <a:solidFill>
                  <a:srgbClr val="545454"/>
                </a:solidFill>
                <a:latin typeface="Arimo"/>
              </a:rPr>
              <a:t>Sadia </a:t>
            </a:r>
            <a:r>
              <a:rPr lang="en-US" sz="2199" spc="15" dirty="0" err="1">
                <a:solidFill>
                  <a:srgbClr val="545454"/>
                </a:solidFill>
                <a:latin typeface="Arimo"/>
              </a:rPr>
              <a:t>Shahreen</a:t>
            </a:r>
            <a:r>
              <a:rPr lang="en-US" sz="2199" spc="15" dirty="0">
                <a:solidFill>
                  <a:srgbClr val="545454"/>
                </a:solidFill>
                <a:latin typeface="Arimo"/>
              </a:rPr>
              <a:t>                2017-1-60-071</a:t>
            </a:r>
          </a:p>
          <a:p>
            <a:pPr algn="ctr">
              <a:lnSpc>
                <a:spcPts val="3079"/>
              </a:lnSpc>
            </a:pPr>
            <a:endParaRPr lang="en-US" sz="2199" spc="15" dirty="0">
              <a:solidFill>
                <a:srgbClr val="545454"/>
              </a:solidFill>
              <a:latin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67812" y="5652937"/>
            <a:ext cx="6758215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28">
                <a:solidFill>
                  <a:srgbClr val="545454"/>
                </a:solidFill>
                <a:latin typeface="Articulat Bold"/>
              </a:rPr>
              <a:t>Supervised By:</a:t>
            </a:r>
          </a:p>
          <a:p>
            <a:pPr algn="ctr">
              <a:lnSpc>
                <a:spcPts val="3079"/>
              </a:lnSpc>
            </a:pPr>
            <a:endParaRPr lang="en-US" sz="2199" spc="28">
              <a:solidFill>
                <a:srgbClr val="545454"/>
              </a:solidFill>
              <a:latin typeface="Articulat Bold"/>
            </a:endParaRPr>
          </a:p>
          <a:p>
            <a:pPr algn="ctr">
              <a:lnSpc>
                <a:spcPts val="3079"/>
              </a:lnSpc>
            </a:pPr>
            <a:r>
              <a:rPr lang="en-US" sz="2199" spc="15">
                <a:solidFill>
                  <a:srgbClr val="545454"/>
                </a:solidFill>
                <a:latin typeface="Arimo"/>
              </a:rPr>
              <a:t>Surajit Das Barman</a:t>
            </a:r>
          </a:p>
          <a:p>
            <a:pPr algn="ctr">
              <a:lnSpc>
                <a:spcPts val="3079"/>
              </a:lnSpc>
            </a:pPr>
            <a:r>
              <a:rPr lang="en-US" sz="2199" spc="15">
                <a:solidFill>
                  <a:srgbClr val="545454"/>
                </a:solidFill>
                <a:latin typeface="Arimo"/>
              </a:rPr>
              <a:t>Senior Lecturer</a:t>
            </a:r>
          </a:p>
          <a:p>
            <a:pPr algn="ctr">
              <a:lnSpc>
                <a:spcPts val="3079"/>
              </a:lnSpc>
            </a:pPr>
            <a:r>
              <a:rPr lang="en-US" sz="2199" spc="15">
                <a:solidFill>
                  <a:srgbClr val="545454"/>
                </a:solidFill>
                <a:latin typeface="Arimo"/>
              </a:rPr>
              <a:t> Department of Computer Science and Engineering,</a:t>
            </a:r>
          </a:p>
          <a:p>
            <a:pPr algn="ctr">
              <a:lnSpc>
                <a:spcPts val="3079"/>
              </a:lnSpc>
            </a:pPr>
            <a:r>
              <a:rPr lang="en-US" sz="2199" spc="15">
                <a:solidFill>
                  <a:srgbClr val="545454"/>
                </a:solidFill>
                <a:latin typeface="Arimo"/>
              </a:rPr>
              <a:t>East West University.</a:t>
            </a:r>
          </a:p>
          <a:p>
            <a:pPr algn="ctr">
              <a:lnSpc>
                <a:spcPts val="3079"/>
              </a:lnSpc>
            </a:pPr>
            <a:endParaRPr lang="en-US" sz="2199" spc="15">
              <a:solidFill>
                <a:srgbClr val="545454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97234" y="6338282"/>
            <a:ext cx="2906963" cy="26532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37463"/>
            <a:ext cx="16230600" cy="119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2"/>
              </a:lnSpc>
            </a:pPr>
            <a:r>
              <a:rPr lang="en-US" sz="10403" spc="135">
                <a:solidFill>
                  <a:srgbClr val="545454"/>
                </a:solidFill>
                <a:latin typeface="Fiona"/>
              </a:rPr>
              <a:t>OUR PROGRESS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27849" y="8642297"/>
            <a:ext cx="889561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6">
                <a:solidFill>
                  <a:srgbClr val="545454"/>
                </a:solidFill>
                <a:latin typeface="Articulat Bold"/>
              </a:rPr>
              <a:t>Compare Result with others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58361" y="6338282"/>
            <a:ext cx="2653264" cy="26532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56560" y="5717342"/>
            <a:ext cx="2684374" cy="260209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1497093" y="5669717"/>
            <a:ext cx="889561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6">
                <a:solidFill>
                  <a:srgbClr val="545454"/>
                </a:solidFill>
                <a:latin typeface="Articulat Bold"/>
              </a:rPr>
              <a:t>Using huge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37186" y="5669717"/>
            <a:ext cx="889561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6">
                <a:solidFill>
                  <a:srgbClr val="545454"/>
                </a:solidFill>
                <a:latin typeface="Articulat Bold"/>
              </a:rPr>
              <a:t>Good Result with 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50939" y="8793109"/>
            <a:ext cx="889561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6">
                <a:solidFill>
                  <a:srgbClr val="545454"/>
                </a:solidFill>
                <a:latin typeface="Articulat Bold"/>
              </a:rPr>
              <a:t>Comparative accuracy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-54376"/>
            <a:ext cx="6564452" cy="492333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18" y="3555108"/>
            <a:ext cx="9008182" cy="67561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>
            <a:fillRect/>
          </a:stretch>
        </p:blipFill>
        <p:spPr>
          <a:xfrm rot="-5400000">
            <a:off x="3734733" y="10746305"/>
            <a:ext cx="10798642" cy="33295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08808" y="9258300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71569">
            <a:off x="-1014041" y="-2065398"/>
            <a:ext cx="5957060" cy="55028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50055" y="3829928"/>
            <a:ext cx="5385928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28">
                <a:solidFill>
                  <a:srgbClr val="545454"/>
                </a:solidFill>
                <a:latin typeface="Articulat Bold"/>
              </a:rPr>
              <a:t>COMPUTATION POWER</a:t>
            </a:r>
          </a:p>
          <a:p>
            <a:pPr>
              <a:lnSpc>
                <a:spcPts val="3079"/>
              </a:lnSpc>
            </a:pPr>
            <a:endParaRPr lang="en-US" sz="2199" spc="28">
              <a:solidFill>
                <a:srgbClr val="545454"/>
              </a:solidFill>
              <a:latin typeface="Articulat Bold"/>
            </a:endParaRPr>
          </a:p>
          <a:p>
            <a:pPr>
              <a:lnSpc>
                <a:spcPts val="3079"/>
              </a:lnSpc>
            </a:pPr>
            <a:endParaRPr lang="en-US" sz="2199" spc="28">
              <a:solidFill>
                <a:srgbClr val="545454"/>
              </a:solidFill>
              <a:latin typeface="Articulat Bold"/>
            </a:endParaRPr>
          </a:p>
          <a:p>
            <a:pPr>
              <a:lnSpc>
                <a:spcPts val="3079"/>
              </a:lnSpc>
            </a:pPr>
            <a:endParaRPr lang="en-US" sz="2199" spc="28">
              <a:solidFill>
                <a:srgbClr val="545454"/>
              </a:solidFill>
              <a:latin typeface="Articul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73372" y="3076818"/>
            <a:ext cx="5385928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endParaRPr/>
          </a:p>
          <a:p>
            <a:pPr>
              <a:lnSpc>
                <a:spcPts val="3079"/>
              </a:lnSpc>
            </a:pPr>
            <a:endParaRPr/>
          </a:p>
          <a:p>
            <a:pPr>
              <a:lnSpc>
                <a:spcPts val="3079"/>
              </a:lnSpc>
            </a:pPr>
            <a:r>
              <a:rPr lang="en-US" sz="2199" spc="28">
                <a:solidFill>
                  <a:srgbClr val="545454"/>
                </a:solidFill>
                <a:latin typeface="Articulat Bold"/>
              </a:rPr>
              <a:t>LACK OF RESOURCES</a:t>
            </a:r>
          </a:p>
          <a:p>
            <a:pPr>
              <a:lnSpc>
                <a:spcPts val="3079"/>
              </a:lnSpc>
            </a:pPr>
            <a:endParaRPr lang="en-US" sz="2199" spc="28">
              <a:solidFill>
                <a:srgbClr val="545454"/>
              </a:solidFill>
              <a:latin typeface="Articul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87904" y="1797293"/>
            <a:ext cx="7712192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0"/>
              </a:lnSpc>
            </a:pPr>
            <a:r>
              <a:rPr lang="en-US" sz="11500" spc="149">
                <a:solidFill>
                  <a:srgbClr val="545454"/>
                </a:solidFill>
                <a:latin typeface="Fiona"/>
              </a:rPr>
              <a:t>LIMITATIONS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87904" y="1123950"/>
            <a:ext cx="7562495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5400" spc="248">
                <a:solidFill>
                  <a:srgbClr val="545454"/>
                </a:solidFill>
                <a:latin typeface="Brittany"/>
              </a:rPr>
              <a:t>Our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59264" y="9451586"/>
            <a:ext cx="900036" cy="25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 dirty="0">
                <a:solidFill>
                  <a:srgbClr val="545454"/>
                </a:solidFill>
                <a:latin typeface="Articulat"/>
              </a:rPr>
              <a:t>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8808" y="9451586"/>
            <a:ext cx="350988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Movie Recommandation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972714"/>
            <a:ext cx="9752381" cy="7314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3214788"/>
            <a:ext cx="9752381" cy="73142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8808" y="9258300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01851" y="5636594"/>
            <a:ext cx="1474707" cy="13862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807570" y="7216828"/>
            <a:ext cx="1155198" cy="155582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9262" y="2107139"/>
            <a:ext cx="17198558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1"/>
              </a:lnSpc>
            </a:pPr>
            <a:r>
              <a:rPr lang="en-US" sz="11527" spc="149" dirty="0">
                <a:solidFill>
                  <a:srgbClr val="545454"/>
                </a:solidFill>
                <a:latin typeface="Fiona"/>
              </a:rPr>
              <a:t>FUTURE WORK &amp; SCOPE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1826" y="1241254"/>
            <a:ext cx="1675343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spc="248" dirty="0">
                <a:solidFill>
                  <a:srgbClr val="545454"/>
                </a:solidFill>
                <a:latin typeface="Brittany"/>
              </a:rPr>
              <a:t>Our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61762" y="3985269"/>
            <a:ext cx="2554883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 spc="32" dirty="0">
                <a:solidFill>
                  <a:srgbClr val="545454"/>
                </a:solidFill>
                <a:latin typeface="Articulat Bold"/>
              </a:rPr>
              <a:t>HYBRID RECOMMENDER FOR BETTER OUTPUT</a:t>
            </a:r>
          </a:p>
          <a:p>
            <a:pPr>
              <a:lnSpc>
                <a:spcPts val="2500"/>
              </a:lnSpc>
            </a:pPr>
            <a:endParaRPr lang="en-US" sz="2499" spc="32" dirty="0">
              <a:solidFill>
                <a:srgbClr val="545454"/>
              </a:solidFill>
              <a:latin typeface="Articul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13787" y="5934426"/>
            <a:ext cx="2599669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 spc="32" dirty="0">
                <a:solidFill>
                  <a:srgbClr val="545454"/>
                </a:solidFill>
                <a:latin typeface="Articulat Bold"/>
              </a:rPr>
              <a:t>USING DEEP MACHINE LEARNING</a:t>
            </a:r>
          </a:p>
          <a:p>
            <a:pPr>
              <a:lnSpc>
                <a:spcPts val="2500"/>
              </a:lnSpc>
            </a:pPr>
            <a:endParaRPr lang="en-US" sz="2499" spc="32" dirty="0">
              <a:solidFill>
                <a:srgbClr val="545454"/>
              </a:solidFill>
              <a:latin typeface="Articul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61762" y="7412472"/>
            <a:ext cx="2665346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Articulat Bold"/>
              </a:rPr>
              <a:t>SOLVING COLD START ISSUE</a:t>
            </a:r>
          </a:p>
          <a:p>
            <a:pPr>
              <a:lnSpc>
                <a:spcPts val="2499"/>
              </a:lnSpc>
            </a:pPr>
            <a:r>
              <a:rPr lang="en-US" sz="2499" spc="14" dirty="0">
                <a:solidFill>
                  <a:schemeClr val="tx1">
                    <a:lumMod val="65000"/>
                    <a:lumOff val="35000"/>
                  </a:schemeClr>
                </a:solidFill>
                <a:latin typeface="Arimo Bold"/>
              </a:rPr>
              <a:t>(MATRIX FACTOR ALGO)</a:t>
            </a:r>
          </a:p>
          <a:p>
            <a:pPr>
              <a:lnSpc>
                <a:spcPts val="2499"/>
              </a:lnSpc>
            </a:pPr>
            <a:endParaRPr lang="en-US" sz="2499" spc="14" dirty="0">
              <a:solidFill>
                <a:schemeClr val="tx1">
                  <a:lumMod val="65000"/>
                  <a:lumOff val="35000"/>
                </a:schemeClr>
              </a:solidFill>
              <a:latin typeface="Arim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59264" y="9451586"/>
            <a:ext cx="900036" cy="25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 dirty="0">
                <a:solidFill>
                  <a:srgbClr val="545454"/>
                </a:solidFill>
                <a:latin typeface="Articulat"/>
              </a:rPr>
              <a:t>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8808" y="9451586"/>
            <a:ext cx="3509886" cy="25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20" dirty="0">
                <a:solidFill>
                  <a:srgbClr val="545454"/>
                </a:solidFill>
                <a:latin typeface="Articulat"/>
              </a:rPr>
              <a:t>Movie Recommendation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32" y="2385252"/>
            <a:ext cx="5689274" cy="4266956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12582609" y="3992674"/>
            <a:ext cx="3276600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 spc="32" dirty="0">
                <a:solidFill>
                  <a:schemeClr val="tx1">
                    <a:lumMod val="65000"/>
                    <a:lumOff val="35000"/>
                  </a:schemeClr>
                </a:solidFill>
                <a:latin typeface="Articulat Bold"/>
              </a:rPr>
              <a:t>INCREASE Our KNOWLEDGE of CF APPROACHES AND SCALING.</a:t>
            </a:r>
          </a:p>
          <a:p>
            <a:pPr>
              <a:lnSpc>
                <a:spcPts val="2500"/>
              </a:lnSpc>
            </a:pPr>
            <a:endParaRPr lang="en-US" sz="2499" spc="32" dirty="0">
              <a:solidFill>
                <a:srgbClr val="545454"/>
              </a:solidFill>
              <a:latin typeface="Articulat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0188621" y="5935762"/>
            <a:ext cx="4787976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 spc="32" dirty="0">
                <a:solidFill>
                  <a:srgbClr val="545454"/>
                </a:solidFill>
                <a:latin typeface="Articulat Bold"/>
              </a:rPr>
              <a:t>Decrease The </a:t>
            </a:r>
          </a:p>
          <a:p>
            <a:pPr>
              <a:lnSpc>
                <a:spcPts val="2499"/>
              </a:lnSpc>
            </a:pPr>
            <a:r>
              <a:rPr lang="en-US" sz="2499" spc="32" dirty="0">
                <a:solidFill>
                  <a:srgbClr val="545454"/>
                </a:solidFill>
                <a:latin typeface="Articulat Bold"/>
              </a:rPr>
              <a:t>RMSE and </a:t>
            </a:r>
          </a:p>
          <a:p>
            <a:pPr>
              <a:lnSpc>
                <a:spcPts val="2499"/>
              </a:lnSpc>
            </a:pPr>
            <a:r>
              <a:rPr lang="en-US" sz="2499" spc="32" dirty="0">
                <a:solidFill>
                  <a:srgbClr val="545454"/>
                </a:solidFill>
                <a:latin typeface="Articulat Bold"/>
              </a:rPr>
              <a:t>MAE.</a:t>
            </a:r>
          </a:p>
          <a:p>
            <a:pPr>
              <a:lnSpc>
                <a:spcPts val="2500"/>
              </a:lnSpc>
            </a:pPr>
            <a:endParaRPr lang="en-US" sz="2499" spc="32" dirty="0">
              <a:solidFill>
                <a:srgbClr val="545454"/>
              </a:solidFill>
              <a:latin typeface="Articulat Bold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12582609" y="7768542"/>
            <a:ext cx="5176746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 spc="32" dirty="0">
                <a:solidFill>
                  <a:srgbClr val="545454"/>
                </a:solidFill>
                <a:latin typeface="Articulat Bold"/>
              </a:rPr>
              <a:t>RUN </a:t>
            </a:r>
          </a:p>
          <a:p>
            <a:pPr>
              <a:lnSpc>
                <a:spcPts val="2499"/>
              </a:lnSpc>
            </a:pPr>
            <a:r>
              <a:rPr lang="en-US" sz="2499" spc="32" dirty="0">
                <a:solidFill>
                  <a:srgbClr val="545454"/>
                </a:solidFill>
                <a:latin typeface="Articulat Bold"/>
              </a:rPr>
              <a:t>LARGER </a:t>
            </a:r>
          </a:p>
          <a:p>
            <a:pPr>
              <a:lnSpc>
                <a:spcPts val="2499"/>
              </a:lnSpc>
            </a:pPr>
            <a:r>
              <a:rPr lang="en-US" sz="2499" spc="32" dirty="0">
                <a:solidFill>
                  <a:srgbClr val="545454"/>
                </a:solidFill>
                <a:latin typeface="Articulat Bold"/>
              </a:rPr>
              <a:t>DATASET</a:t>
            </a:r>
            <a:endParaRPr lang="en-US" sz="2499" spc="14" dirty="0">
              <a:solidFill>
                <a:srgbClr val="545454"/>
              </a:solidFill>
              <a:latin typeface="Arimo Bold"/>
            </a:endParaRPr>
          </a:p>
          <a:p>
            <a:pPr>
              <a:lnSpc>
                <a:spcPts val="2499"/>
              </a:lnSpc>
            </a:pPr>
            <a:endParaRPr lang="en-US" sz="2499" spc="14" dirty="0">
              <a:solidFill>
                <a:srgbClr val="545454"/>
              </a:solidFill>
              <a:latin typeface="Arimo Bol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37912" r="13940" b="38385"/>
          <a:stretch/>
        </p:blipFill>
        <p:spPr>
          <a:xfrm>
            <a:off x="9475476" y="3390472"/>
            <a:ext cx="2895600" cy="22599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8" b="38889"/>
          <a:stretch/>
        </p:blipFill>
        <p:spPr>
          <a:xfrm>
            <a:off x="12544676" y="5479932"/>
            <a:ext cx="3352465" cy="19245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9" b="42593"/>
          <a:stretch/>
        </p:blipFill>
        <p:spPr>
          <a:xfrm>
            <a:off x="9380372" y="6972300"/>
            <a:ext cx="3178622" cy="22368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8991" y="-113579"/>
            <a:ext cx="14556420" cy="10546609"/>
            <a:chOff x="0" y="0"/>
            <a:chExt cx="4924023" cy="3567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4023" cy="3567618"/>
            </a:xfrm>
            <a:custGeom>
              <a:avLst/>
              <a:gdLst/>
              <a:ahLst/>
              <a:cxnLst/>
              <a:rect l="l" t="t" r="r" b="b"/>
              <a:pathLst>
                <a:path w="4924023" h="3567618">
                  <a:moveTo>
                    <a:pt x="0" y="0"/>
                  </a:moveTo>
                  <a:lnTo>
                    <a:pt x="4924023" y="0"/>
                  </a:lnTo>
                  <a:lnTo>
                    <a:pt x="4924023" y="3567618"/>
                  </a:lnTo>
                  <a:lnTo>
                    <a:pt x="0" y="3567618"/>
                  </a:lnTo>
                  <a:close/>
                </a:path>
              </a:pathLst>
            </a:custGeom>
            <a:solidFill>
              <a:srgbClr val="F3F3F4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08808" y="9258300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126782" y="3646550"/>
            <a:ext cx="7891138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8000" spc="104">
                <a:solidFill>
                  <a:srgbClr val="545454"/>
                </a:solidFill>
                <a:latin typeface="Fiona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6782" y="4980829"/>
            <a:ext cx="6782143" cy="342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4"/>
              </a:lnSpc>
            </a:pPr>
            <a:r>
              <a:rPr lang="en-US" sz="1952" spc="25">
                <a:solidFill>
                  <a:srgbClr val="545454"/>
                </a:solidFill>
                <a:latin typeface="Articulat"/>
              </a:rPr>
              <a:t>•There has been a lot of work done in the field of recommending products such as movies so far. </a:t>
            </a:r>
          </a:p>
          <a:p>
            <a:pPr>
              <a:lnSpc>
                <a:spcPts val="2734"/>
              </a:lnSpc>
            </a:pPr>
            <a:endParaRPr lang="en-US" sz="1952" spc="25">
              <a:solidFill>
                <a:srgbClr val="545454"/>
              </a:solidFill>
              <a:latin typeface="Articulat"/>
            </a:endParaRPr>
          </a:p>
          <a:p>
            <a:pPr>
              <a:lnSpc>
                <a:spcPts val="2734"/>
              </a:lnSpc>
            </a:pPr>
            <a:r>
              <a:rPr lang="en-US" sz="1952" spc="15">
                <a:solidFill>
                  <a:srgbClr val="545454"/>
                </a:solidFill>
                <a:latin typeface="Arimo"/>
              </a:rPr>
              <a:t>•However, because the movie recommendation process is not a static issue, the efficiency and accuracy can be improved over time with more and more research. </a:t>
            </a:r>
          </a:p>
          <a:p>
            <a:pPr>
              <a:lnSpc>
                <a:spcPts val="2734"/>
              </a:lnSpc>
            </a:pPr>
            <a:endParaRPr lang="en-US" sz="1952" spc="15">
              <a:solidFill>
                <a:srgbClr val="545454"/>
              </a:solidFill>
              <a:latin typeface="Arimo"/>
            </a:endParaRPr>
          </a:p>
          <a:p>
            <a:pPr>
              <a:lnSpc>
                <a:spcPts val="2734"/>
              </a:lnSpc>
            </a:pPr>
            <a:r>
              <a:rPr lang="en-US" sz="1952" spc="15">
                <a:solidFill>
                  <a:srgbClr val="545454"/>
                </a:solidFill>
                <a:latin typeface="Arimo"/>
              </a:rPr>
              <a:t>•In this paper, we looked at various approaches to making movie recommendations as accurate as possible.</a:t>
            </a:r>
          </a:p>
          <a:p>
            <a:pPr>
              <a:lnSpc>
                <a:spcPts val="2734"/>
              </a:lnSpc>
            </a:pPr>
            <a:endParaRPr lang="en-US" sz="1952" spc="15">
              <a:solidFill>
                <a:srgbClr val="545454"/>
              </a:solidFill>
              <a:latin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359264" y="9451586"/>
            <a:ext cx="900036" cy="25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 dirty="0">
                <a:solidFill>
                  <a:srgbClr val="545454"/>
                </a:solidFill>
                <a:latin typeface="Articulat"/>
              </a:rPr>
              <a:t>23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638300"/>
            <a:ext cx="9752381" cy="73142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88099" y="3046073"/>
            <a:ext cx="4438999" cy="41948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03854" y="4679950"/>
            <a:ext cx="742976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545454"/>
                </a:solidFill>
                <a:latin typeface="Articulat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8808" y="9258300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21707" b="21707"/>
          <a:stretch/>
        </p:blipFill>
        <p:spPr>
          <a:xfrm rot="5400000">
            <a:off x="1408176" y="-662078"/>
            <a:ext cx="3025635" cy="58389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" b="-20120"/>
          <a:stretch/>
        </p:blipFill>
        <p:spPr>
          <a:xfrm>
            <a:off x="2218273" y="-447468"/>
            <a:ext cx="16069727" cy="1783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634087"/>
            <a:ext cx="17198558" cy="364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21"/>
              </a:lnSpc>
            </a:pPr>
            <a:r>
              <a:rPr lang="en-US" sz="11527" spc="149">
                <a:solidFill>
                  <a:srgbClr val="545454"/>
                </a:solidFill>
                <a:latin typeface="Fiona"/>
              </a:rPr>
              <a:t>SUMMARY </a:t>
            </a:r>
          </a:p>
          <a:p>
            <a:pPr>
              <a:lnSpc>
                <a:spcPts val="9221"/>
              </a:lnSpc>
            </a:pPr>
            <a:r>
              <a:rPr lang="en-US" sz="11527" spc="149">
                <a:solidFill>
                  <a:srgbClr val="545454"/>
                </a:solidFill>
                <a:latin typeface="Fiona"/>
              </a:rPr>
              <a:t>OF THE </a:t>
            </a:r>
          </a:p>
          <a:p>
            <a:pPr>
              <a:lnSpc>
                <a:spcPts val="9221"/>
              </a:lnSpc>
            </a:pPr>
            <a:r>
              <a:rPr lang="en-US" sz="11527" spc="149">
                <a:solidFill>
                  <a:srgbClr val="545454"/>
                </a:solidFill>
                <a:latin typeface="Fiona"/>
              </a:rPr>
              <a:t>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60801" y="3636862"/>
            <a:ext cx="6398499" cy="539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4"/>
              </a:lnSpc>
            </a:pPr>
            <a:r>
              <a:rPr lang="en-US" sz="2499" spc="32">
                <a:solidFill>
                  <a:srgbClr val="000000"/>
                </a:solidFill>
                <a:latin typeface="Articulat Bold"/>
              </a:rPr>
              <a:t>1. PROBLEM STATEMENT </a:t>
            </a:r>
          </a:p>
          <a:p>
            <a:pPr>
              <a:lnSpc>
                <a:spcPts val="4324"/>
              </a:lnSpc>
            </a:pPr>
            <a:r>
              <a:rPr lang="en-US" sz="2499" spc="15">
                <a:solidFill>
                  <a:srgbClr val="000000"/>
                </a:solidFill>
                <a:latin typeface="Arimo Bold"/>
              </a:rPr>
              <a:t>2. Motivation </a:t>
            </a:r>
          </a:p>
          <a:p>
            <a:pPr>
              <a:lnSpc>
                <a:spcPts val="4324"/>
              </a:lnSpc>
            </a:pPr>
            <a:r>
              <a:rPr lang="en-US" sz="2499" spc="15">
                <a:solidFill>
                  <a:srgbClr val="000000"/>
                </a:solidFill>
                <a:latin typeface="Arimo Bold"/>
              </a:rPr>
              <a:t>3. Literature Reviews </a:t>
            </a:r>
          </a:p>
          <a:p>
            <a:pPr>
              <a:lnSpc>
                <a:spcPts val="4324"/>
              </a:lnSpc>
            </a:pPr>
            <a:r>
              <a:rPr lang="en-US" sz="2499" spc="32">
                <a:solidFill>
                  <a:srgbClr val="000000"/>
                </a:solidFill>
                <a:latin typeface="Articulat Bold"/>
              </a:rPr>
              <a:t>4. METHODOLOGY </a:t>
            </a:r>
          </a:p>
          <a:p>
            <a:pPr>
              <a:lnSpc>
                <a:spcPts val="4324"/>
              </a:lnSpc>
            </a:pPr>
            <a:r>
              <a:rPr lang="en-US" sz="2499" spc="32">
                <a:solidFill>
                  <a:srgbClr val="000000"/>
                </a:solidFill>
                <a:latin typeface="Articulat Bold"/>
              </a:rPr>
              <a:t>5. PREDICTION ALGORITHM OR CLASSIFIER ALGORITHMS</a:t>
            </a:r>
          </a:p>
          <a:p>
            <a:pPr>
              <a:lnSpc>
                <a:spcPts val="4324"/>
              </a:lnSpc>
            </a:pPr>
            <a:r>
              <a:rPr lang="en-US" sz="2499" spc="32">
                <a:solidFill>
                  <a:srgbClr val="000000"/>
                </a:solidFill>
                <a:latin typeface="Articulat Bold"/>
              </a:rPr>
              <a:t>6. EXPERIMENTAL RESULTS ANALYSIS</a:t>
            </a:r>
          </a:p>
          <a:p>
            <a:pPr>
              <a:lnSpc>
                <a:spcPts val="4324"/>
              </a:lnSpc>
            </a:pPr>
            <a:r>
              <a:rPr lang="en-US" sz="2499" spc="32">
                <a:solidFill>
                  <a:srgbClr val="000000"/>
                </a:solidFill>
                <a:latin typeface="Articulat Bold"/>
              </a:rPr>
              <a:t>7. LIMITATIONS AND FUTURE WORK </a:t>
            </a:r>
          </a:p>
          <a:p>
            <a:pPr>
              <a:lnSpc>
                <a:spcPts val="4324"/>
              </a:lnSpc>
            </a:pPr>
            <a:r>
              <a:rPr lang="en-US" sz="2499" spc="32">
                <a:solidFill>
                  <a:srgbClr val="000000"/>
                </a:solidFill>
                <a:latin typeface="Articulat Bold"/>
              </a:rPr>
              <a:t>8. CONCLUSION</a:t>
            </a:r>
          </a:p>
          <a:p>
            <a:pPr>
              <a:lnSpc>
                <a:spcPts val="4325"/>
              </a:lnSpc>
            </a:pPr>
            <a:endParaRPr lang="en-US" sz="2499" spc="32">
              <a:solidFill>
                <a:srgbClr val="000000"/>
              </a:solidFill>
              <a:latin typeface="Articul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359264" y="9451586"/>
            <a:ext cx="90003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19200" y="4838700"/>
            <a:ext cx="6808515" cy="0"/>
          </a:xfrm>
          <a:prstGeom prst="line">
            <a:avLst/>
          </a:prstGeom>
          <a:ln w="38100" cap="rnd">
            <a:solidFill>
              <a:srgbClr val="556D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99774" y="1767704"/>
            <a:ext cx="8992415" cy="63509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97895" y="1476468"/>
            <a:ext cx="7601879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9000" spc="117">
                <a:solidFill>
                  <a:srgbClr val="737373"/>
                </a:solidFill>
                <a:latin typeface="Fiona"/>
              </a:rPr>
              <a:t> </a:t>
            </a:r>
          </a:p>
          <a:p>
            <a:pPr>
              <a:lnSpc>
                <a:spcPts val="7200"/>
              </a:lnSpc>
            </a:pPr>
            <a:r>
              <a:rPr lang="en-US" sz="9000" spc="117">
                <a:solidFill>
                  <a:srgbClr val="737373"/>
                </a:solidFill>
                <a:latin typeface="Arimo"/>
              </a:rPr>
              <a:t> 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7895" y="5629057"/>
            <a:ext cx="5706546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349"/>
              </a:lnSpc>
              <a:buFont typeface="Arial"/>
              <a:buChar char="•"/>
            </a:pPr>
            <a:r>
              <a:rPr lang="en-US" sz="2999" b="1" spc="38" dirty="0">
                <a:solidFill>
                  <a:srgbClr val="545454"/>
                </a:solidFill>
                <a:latin typeface="Articulat" panose="020B0604020202020204" charset="0"/>
              </a:rPr>
              <a:t>Rating Prediction</a:t>
            </a:r>
          </a:p>
          <a:p>
            <a:pPr marL="647697" lvl="1" indent="-323848">
              <a:lnSpc>
                <a:spcPts val="4349"/>
              </a:lnSpc>
              <a:buFont typeface="Arial"/>
              <a:buChar char="•"/>
            </a:pPr>
            <a:r>
              <a:rPr lang="en-US" sz="2999" b="1" spc="22" dirty="0">
                <a:solidFill>
                  <a:srgbClr val="545454"/>
                </a:solidFill>
                <a:latin typeface="Articulat" panose="020B0604020202020204" charset="0"/>
              </a:rPr>
              <a:t>Accuracy</a:t>
            </a:r>
          </a:p>
          <a:p>
            <a:pPr marL="647697" lvl="1" indent="-323848">
              <a:lnSpc>
                <a:spcPts val="4349"/>
              </a:lnSpc>
              <a:buFont typeface="Arial"/>
              <a:buChar char="•"/>
            </a:pPr>
            <a:r>
              <a:rPr lang="en-US" sz="2999" b="1" spc="22" dirty="0">
                <a:solidFill>
                  <a:srgbClr val="545454"/>
                </a:solidFill>
                <a:latin typeface="Articulat" panose="020B0604020202020204" charset="0"/>
              </a:rPr>
              <a:t>Dimension Reduction </a:t>
            </a:r>
          </a:p>
          <a:p>
            <a:pPr>
              <a:lnSpc>
                <a:spcPts val="4349"/>
              </a:lnSpc>
            </a:pPr>
            <a:endParaRPr lang="en-US" sz="2999" spc="22" dirty="0">
              <a:solidFill>
                <a:srgbClr val="545454"/>
              </a:solidFill>
              <a:latin typeface="Arim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359264" y="9451586"/>
            <a:ext cx="90003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262" y="2587266"/>
            <a:ext cx="17198558" cy="131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1"/>
              </a:lnSpc>
            </a:pPr>
            <a:r>
              <a:rPr lang="en-US" sz="11527" spc="149">
                <a:solidFill>
                  <a:srgbClr val="545454"/>
                </a:solidFill>
                <a:latin typeface="Fiona"/>
              </a:rPr>
              <a:t>MOTIVATION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1553469" y="1842411"/>
            <a:ext cx="1675343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400" spc="248">
                <a:solidFill>
                  <a:srgbClr val="545454"/>
                </a:solidFill>
                <a:latin typeface="Brittany"/>
              </a:rPr>
              <a:t>OUR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93317" y="5181600"/>
            <a:ext cx="480700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sz="2500" spc="32">
                <a:solidFill>
                  <a:srgbClr val="545454"/>
                </a:solidFill>
                <a:latin typeface="Articulat Bold"/>
              </a:rPr>
              <a:t>VISION STATEMENT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64237" y="5178560"/>
            <a:ext cx="478797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sz="2500" spc="32">
                <a:solidFill>
                  <a:srgbClr val="545454"/>
                </a:solidFill>
                <a:latin typeface="Articulat Bold"/>
              </a:rPr>
              <a:t>MISSION STATEMENT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7742" y="5194165"/>
            <a:ext cx="5176746" cy="32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 spc="32">
                <a:solidFill>
                  <a:srgbClr val="545454"/>
                </a:solidFill>
                <a:latin typeface="Articulat Bold"/>
              </a:rPr>
              <a:t>HONESTY &amp; INTEGRITY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93317" y="5834596"/>
            <a:ext cx="3606335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6">
                <a:solidFill>
                  <a:srgbClr val="545454"/>
                </a:solidFill>
                <a:latin typeface="Articulat"/>
              </a:rPr>
              <a:t>The use of recommender systems has become popular in our daily online lives, from e-commerce to online advertising .</a:t>
            </a:r>
          </a:p>
          <a:p>
            <a:pPr>
              <a:lnSpc>
                <a:spcPts val="2800"/>
              </a:lnSpc>
            </a:pPr>
            <a:endParaRPr lang="en-US" sz="2000" spc="26">
              <a:solidFill>
                <a:srgbClr val="545454"/>
              </a:solidFill>
              <a:latin typeface="Articul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64237" y="5834596"/>
            <a:ext cx="3606335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6">
                <a:solidFill>
                  <a:srgbClr val="545454"/>
                </a:solidFill>
                <a:latin typeface="Articulat"/>
              </a:rPr>
              <a:t>Recommender systems, in a broad sense, are algorithms designed to suggest useful products to users.</a:t>
            </a:r>
          </a:p>
          <a:p>
            <a:pPr>
              <a:lnSpc>
                <a:spcPts val="2800"/>
              </a:lnSpc>
            </a:pPr>
            <a:endParaRPr lang="en-US" sz="2000" spc="26">
              <a:solidFill>
                <a:srgbClr val="545454"/>
              </a:solidFill>
              <a:latin typeface="Articul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17742" y="5834596"/>
            <a:ext cx="3606335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6">
                <a:solidFill>
                  <a:srgbClr val="545454"/>
                </a:solidFill>
                <a:latin typeface="Articulat"/>
              </a:rPr>
              <a:t>In some industries, recommender systems are critical because they can generate a significant amount of revenue if they are effective, or they can help a company stand out from the competition.</a:t>
            </a:r>
          </a:p>
          <a:p>
            <a:pPr>
              <a:lnSpc>
                <a:spcPts val="2800"/>
              </a:lnSpc>
            </a:pPr>
            <a:endParaRPr lang="en-US" sz="2000" spc="26">
              <a:solidFill>
                <a:srgbClr val="545454"/>
              </a:solidFill>
              <a:latin typeface="Articula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08808" y="9258300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6359264" y="9451586"/>
            <a:ext cx="90003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8808" y="9451586"/>
            <a:ext cx="350988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Movie Recommendation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8991" y="-113579"/>
            <a:ext cx="14556420" cy="10546609"/>
            <a:chOff x="0" y="0"/>
            <a:chExt cx="4924023" cy="3567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4023" cy="3567618"/>
            </a:xfrm>
            <a:custGeom>
              <a:avLst/>
              <a:gdLst/>
              <a:ahLst/>
              <a:cxnLst/>
              <a:rect l="l" t="t" r="r" b="b"/>
              <a:pathLst>
                <a:path w="4924023" h="3567618">
                  <a:moveTo>
                    <a:pt x="0" y="0"/>
                  </a:moveTo>
                  <a:lnTo>
                    <a:pt x="4924023" y="0"/>
                  </a:lnTo>
                  <a:lnTo>
                    <a:pt x="4924023" y="3567618"/>
                  </a:lnTo>
                  <a:lnTo>
                    <a:pt x="0" y="3567618"/>
                  </a:lnTo>
                  <a:close/>
                </a:path>
              </a:pathLst>
            </a:custGeom>
            <a:solidFill>
              <a:srgbClr val="F3F3F4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3276214" y="1595180"/>
            <a:ext cx="13983086" cy="0"/>
          </a:xfrm>
          <a:prstGeom prst="line">
            <a:avLst/>
          </a:prstGeom>
          <a:ln w="38100" cap="rnd">
            <a:solidFill>
              <a:srgbClr val="556D7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08808" y="9258300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360921" y="2476620"/>
            <a:ext cx="5448361" cy="5906723"/>
            <a:chOff x="0" y="0"/>
            <a:chExt cx="585724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31309" r="-3130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218810"/>
            <a:ext cx="8941788" cy="74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6400" spc="83">
                <a:solidFill>
                  <a:srgbClr val="545454"/>
                </a:solidFill>
                <a:latin typeface="Fiona"/>
              </a:rPr>
              <a:t>LITERATURE REVIEWS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262500"/>
            <a:ext cx="894178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5400" spc="248">
                <a:solidFill>
                  <a:srgbClr val="545454"/>
                </a:solidFill>
                <a:latin typeface="Brittany"/>
              </a:rPr>
              <a:t>About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59264" y="9451586"/>
            <a:ext cx="90003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8808" y="9451586"/>
            <a:ext cx="350988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Movie Recommendation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695987"/>
            <a:ext cx="7665218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6" dirty="0">
                <a:solidFill>
                  <a:srgbClr val="545454"/>
                </a:solidFill>
                <a:latin typeface="Articulat"/>
              </a:rPr>
              <a:t>The effectiveness of collaborative Filtering.</a:t>
            </a:r>
          </a:p>
          <a:p>
            <a:pPr>
              <a:lnSpc>
                <a:spcPts val="2800"/>
              </a:lnSpc>
            </a:pPr>
            <a:endParaRPr lang="en-US" sz="2000" spc="26" dirty="0">
              <a:solidFill>
                <a:srgbClr val="545454"/>
              </a:solidFill>
              <a:latin typeface="Articulat"/>
            </a:endParaRPr>
          </a:p>
          <a:p>
            <a:pPr>
              <a:lnSpc>
                <a:spcPts val="2800"/>
              </a:lnSpc>
            </a:pPr>
            <a:r>
              <a:rPr lang="en-US" sz="2000" spc="15" dirty="0">
                <a:solidFill>
                  <a:srgbClr val="545454"/>
                </a:solidFill>
                <a:latin typeface="Arimo"/>
              </a:rPr>
              <a:t>Item-to-Item Collaborative Filtering.</a:t>
            </a:r>
          </a:p>
          <a:p>
            <a:pPr>
              <a:lnSpc>
                <a:spcPts val="2800"/>
              </a:lnSpc>
            </a:pPr>
            <a:endParaRPr lang="en-US" sz="2000" spc="15" dirty="0">
              <a:solidFill>
                <a:srgbClr val="545454"/>
              </a:solidFill>
              <a:latin typeface="Arimo"/>
            </a:endParaRPr>
          </a:p>
          <a:p>
            <a:pPr>
              <a:lnSpc>
                <a:spcPts val="2800"/>
              </a:lnSpc>
            </a:pPr>
            <a:r>
              <a:rPr lang="en-US" sz="2000" spc="15" dirty="0">
                <a:solidFill>
                  <a:srgbClr val="545454"/>
                </a:solidFill>
                <a:latin typeface="Arimo"/>
              </a:rPr>
              <a:t>The problem of personalized recommendations.</a:t>
            </a:r>
          </a:p>
          <a:p>
            <a:pPr>
              <a:lnSpc>
                <a:spcPts val="2800"/>
              </a:lnSpc>
            </a:pPr>
            <a:endParaRPr lang="en-US" sz="2000" spc="15" dirty="0">
              <a:solidFill>
                <a:srgbClr val="545454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0317" y="-129805"/>
            <a:ext cx="14556420" cy="10546609"/>
            <a:chOff x="0" y="0"/>
            <a:chExt cx="4924023" cy="3567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4023" cy="3567618"/>
            </a:xfrm>
            <a:custGeom>
              <a:avLst/>
              <a:gdLst/>
              <a:ahLst/>
              <a:cxnLst/>
              <a:rect l="l" t="t" r="r" b="b"/>
              <a:pathLst>
                <a:path w="4924023" h="3567618">
                  <a:moveTo>
                    <a:pt x="0" y="0"/>
                  </a:moveTo>
                  <a:lnTo>
                    <a:pt x="4924023" y="0"/>
                  </a:lnTo>
                  <a:lnTo>
                    <a:pt x="4924023" y="3567618"/>
                  </a:lnTo>
                  <a:lnTo>
                    <a:pt x="0" y="3567618"/>
                  </a:lnTo>
                  <a:close/>
                </a:path>
              </a:pathLst>
            </a:custGeom>
            <a:solidFill>
              <a:srgbClr val="F3F3F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23058"/>
            <a:ext cx="9144000" cy="102639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26782" y="3646550"/>
            <a:ext cx="7891138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8000" spc="104">
                <a:solidFill>
                  <a:srgbClr val="545454"/>
                </a:solidFill>
                <a:latin typeface="Fiona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6782" y="4980829"/>
            <a:ext cx="6782143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4"/>
              </a:lnSpc>
            </a:pPr>
            <a:r>
              <a:rPr lang="en-US" sz="1900" dirty="0">
                <a:latin typeface="Articulat" panose="020B0604020202020204" charset="0"/>
              </a:rPr>
              <a:t>Methodology is the study of ideas, procedures, and principles related to a certain topic or issue. To establish a new field of study, a wide variety of research papers are required. Each study recommends a different career path, but In the end, it is a collection of recommendations for future scientific analysis in a certain area. </a:t>
            </a:r>
            <a:endParaRPr lang="en-US" sz="1900" spc="25" dirty="0">
              <a:solidFill>
                <a:srgbClr val="545454"/>
              </a:solidFill>
              <a:latin typeface="Articulat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58198" y="9647420"/>
            <a:ext cx="3519445" cy="29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59" dirty="0">
                <a:solidFill>
                  <a:srgbClr val="545454"/>
                </a:solidFill>
                <a:latin typeface="Articulat Bold"/>
              </a:rPr>
              <a:t>WORKFLOW 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59264" y="9451586"/>
            <a:ext cx="90003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62985" y="1147342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22532" y="-162417"/>
            <a:ext cx="10634139" cy="1063413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08808" y="9258300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96527" y="7560131"/>
            <a:ext cx="2613088" cy="23758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09615" y="3057525"/>
            <a:ext cx="7457425" cy="443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spc="36">
                <a:solidFill>
                  <a:srgbClr val="545454"/>
                </a:solidFill>
                <a:latin typeface="Articulat Bold"/>
              </a:rPr>
              <a:t>Support Vector Machine (SVM)</a:t>
            </a:r>
          </a:p>
          <a:p>
            <a:pPr>
              <a:lnSpc>
                <a:spcPts val="3639"/>
              </a:lnSpc>
            </a:pPr>
            <a:endParaRPr lang="en-US" sz="2799" spc="36">
              <a:solidFill>
                <a:srgbClr val="545454"/>
              </a:solidFill>
              <a:latin typeface="Articulat Bold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spc="36">
                <a:solidFill>
                  <a:srgbClr val="545454"/>
                </a:solidFill>
                <a:latin typeface="Arimo Bold"/>
              </a:rPr>
              <a:t>K-Nearest Neighbor (KNN)</a:t>
            </a:r>
          </a:p>
          <a:p>
            <a:pPr>
              <a:lnSpc>
                <a:spcPts val="3639"/>
              </a:lnSpc>
            </a:pPr>
            <a:endParaRPr lang="en-US" sz="2799" spc="36">
              <a:solidFill>
                <a:srgbClr val="545454"/>
              </a:solidFill>
              <a:latin typeface="Arimo Bold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spc="36">
                <a:solidFill>
                  <a:srgbClr val="545454"/>
                </a:solidFill>
                <a:latin typeface="Arimo Bold"/>
              </a:rPr>
              <a:t>Random Forest</a:t>
            </a:r>
          </a:p>
          <a:p>
            <a:pPr>
              <a:lnSpc>
                <a:spcPts val="3639"/>
              </a:lnSpc>
            </a:pPr>
            <a:endParaRPr lang="en-US" sz="2799" spc="36">
              <a:solidFill>
                <a:srgbClr val="545454"/>
              </a:solidFill>
              <a:latin typeface="Arimo Bold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spc="36">
                <a:solidFill>
                  <a:srgbClr val="545454"/>
                </a:solidFill>
                <a:latin typeface="Arimo Bold"/>
              </a:rPr>
              <a:t>Linear Regression</a:t>
            </a:r>
          </a:p>
          <a:p>
            <a:pPr>
              <a:lnSpc>
                <a:spcPts val="3639"/>
              </a:lnSpc>
            </a:pPr>
            <a:endParaRPr lang="en-US" sz="2799" spc="36">
              <a:solidFill>
                <a:srgbClr val="545454"/>
              </a:solidFill>
              <a:latin typeface="Arimo Bold"/>
            </a:endParaRP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spc="36">
                <a:solidFill>
                  <a:srgbClr val="545454"/>
                </a:solidFill>
                <a:latin typeface="Arimo Bold"/>
              </a:rPr>
              <a:t>Bagging Regression</a:t>
            </a:r>
          </a:p>
          <a:p>
            <a:pPr>
              <a:lnSpc>
                <a:spcPts val="2600"/>
              </a:lnSpc>
            </a:pPr>
            <a:endParaRPr lang="en-US" sz="2799" spc="36">
              <a:solidFill>
                <a:srgbClr val="545454"/>
              </a:solidFill>
              <a:latin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419475"/>
            <a:ext cx="7712192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9000" spc="117">
                <a:solidFill>
                  <a:srgbClr val="545454"/>
                </a:solidFill>
                <a:latin typeface="Fiona"/>
              </a:rPr>
              <a:t>PREDICTION ALGORITHM / CLASSIFIER 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59264" y="9451586"/>
            <a:ext cx="90003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808" y="9451586"/>
            <a:ext cx="350988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Movie Recommendation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8991" y="-113579"/>
            <a:ext cx="14556420" cy="10546609"/>
            <a:chOff x="0" y="0"/>
            <a:chExt cx="4924023" cy="3567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4023" cy="3567618"/>
            </a:xfrm>
            <a:custGeom>
              <a:avLst/>
              <a:gdLst/>
              <a:ahLst/>
              <a:cxnLst/>
              <a:rect l="l" t="t" r="r" b="b"/>
              <a:pathLst>
                <a:path w="4924023" h="3567618">
                  <a:moveTo>
                    <a:pt x="0" y="0"/>
                  </a:moveTo>
                  <a:lnTo>
                    <a:pt x="4924023" y="0"/>
                  </a:lnTo>
                  <a:lnTo>
                    <a:pt x="4924023" y="3567618"/>
                  </a:lnTo>
                  <a:lnTo>
                    <a:pt x="0" y="3567618"/>
                  </a:lnTo>
                  <a:close/>
                </a:path>
              </a:pathLst>
            </a:custGeom>
            <a:solidFill>
              <a:srgbClr val="F3F3F4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08808" y="9258300"/>
            <a:ext cx="16250492" cy="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37358" y="3328733"/>
            <a:ext cx="8485463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0"/>
              </a:lnSpc>
            </a:pPr>
            <a:r>
              <a:rPr lang="en-US" sz="11500" spc="149">
                <a:solidFill>
                  <a:srgbClr val="545454"/>
                </a:solidFill>
                <a:latin typeface="Fiona"/>
              </a:rPr>
              <a:t>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808" y="2486525"/>
            <a:ext cx="8105354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5400" spc="248">
                <a:solidFill>
                  <a:srgbClr val="545454"/>
                </a:solidFill>
                <a:latin typeface="Brittany"/>
              </a:rPr>
              <a:t>Our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8808" y="4680013"/>
            <a:ext cx="6668564" cy="328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28">
                <a:solidFill>
                  <a:srgbClr val="545454"/>
                </a:solidFill>
                <a:latin typeface="Articulat"/>
              </a:rPr>
              <a:t>We have used </a:t>
            </a:r>
            <a:r>
              <a:rPr lang="en-US" sz="2199" spc="28">
                <a:solidFill>
                  <a:srgbClr val="545454"/>
                </a:solidFill>
                <a:latin typeface="Articulat Bold"/>
              </a:rPr>
              <a:t>Movielens</a:t>
            </a:r>
            <a:r>
              <a:rPr lang="en-US" sz="2199" spc="28">
                <a:solidFill>
                  <a:srgbClr val="545454"/>
                </a:solidFill>
                <a:latin typeface="Articulat"/>
              </a:rPr>
              <a:t> datasets -</a:t>
            </a:r>
          </a:p>
          <a:p>
            <a:pPr>
              <a:lnSpc>
                <a:spcPts val="2800"/>
              </a:lnSpc>
            </a:pPr>
            <a:r>
              <a:rPr lang="en-US" sz="2000" spc="26">
                <a:solidFill>
                  <a:srgbClr val="545454"/>
                </a:solidFill>
                <a:latin typeface="Articulat"/>
              </a:rPr>
              <a:t>-</a:t>
            </a:r>
            <a:r>
              <a:rPr lang="en-US" sz="2000" spc="15">
                <a:solidFill>
                  <a:srgbClr val="545454"/>
                </a:solidFill>
                <a:latin typeface="Arimo"/>
              </a:rPr>
              <a:t>We have worked with 9000 movies datasets and among  them, 3600 data are tested.</a:t>
            </a:r>
          </a:p>
          <a:p>
            <a:pPr>
              <a:lnSpc>
                <a:spcPts val="3079"/>
              </a:lnSpc>
            </a:pPr>
            <a:endParaRPr lang="en-US" sz="2000" spc="15">
              <a:solidFill>
                <a:srgbClr val="545454"/>
              </a:solidFill>
              <a:latin typeface="Arimo"/>
            </a:endParaRPr>
          </a:p>
          <a:p>
            <a:pPr>
              <a:lnSpc>
                <a:spcPts val="3079"/>
              </a:lnSpc>
            </a:pPr>
            <a:r>
              <a:rPr lang="en-US" sz="2199" spc="18">
                <a:solidFill>
                  <a:srgbClr val="545454"/>
                </a:solidFill>
                <a:latin typeface="Arimo"/>
              </a:rPr>
              <a:t>For </a:t>
            </a:r>
            <a:r>
              <a:rPr lang="en-US" sz="2199" spc="18">
                <a:solidFill>
                  <a:srgbClr val="545454"/>
                </a:solidFill>
                <a:latin typeface="Arimo Bold"/>
              </a:rPr>
              <a:t>Movielens</a:t>
            </a:r>
            <a:r>
              <a:rPr lang="en-US" sz="2199" spc="18">
                <a:solidFill>
                  <a:srgbClr val="545454"/>
                </a:solidFill>
                <a:latin typeface="Arimo"/>
              </a:rPr>
              <a:t> -</a:t>
            </a:r>
          </a:p>
          <a:p>
            <a:pPr>
              <a:lnSpc>
                <a:spcPts val="2800"/>
              </a:lnSpc>
            </a:pPr>
            <a:r>
              <a:rPr lang="en-US" sz="2000" spc="26">
                <a:solidFill>
                  <a:srgbClr val="545454"/>
                </a:solidFill>
                <a:latin typeface="Articulat"/>
              </a:rPr>
              <a:t>-</a:t>
            </a:r>
            <a:r>
              <a:rPr lang="en-US" sz="2000" spc="15">
                <a:solidFill>
                  <a:srgbClr val="545454"/>
                </a:solidFill>
                <a:latin typeface="Arimo"/>
              </a:rPr>
              <a:t>movies data</a:t>
            </a:r>
          </a:p>
          <a:p>
            <a:pPr>
              <a:lnSpc>
                <a:spcPts val="2800"/>
              </a:lnSpc>
            </a:pPr>
            <a:r>
              <a:rPr lang="en-US" sz="2000" spc="26">
                <a:solidFill>
                  <a:srgbClr val="545454"/>
                </a:solidFill>
                <a:latin typeface="Articulat"/>
              </a:rPr>
              <a:t>-</a:t>
            </a:r>
            <a:r>
              <a:rPr lang="en-US" sz="2000" spc="15">
                <a:solidFill>
                  <a:srgbClr val="545454"/>
                </a:solidFill>
                <a:latin typeface="Arimo"/>
              </a:rPr>
              <a:t>users' data</a:t>
            </a:r>
          </a:p>
          <a:p>
            <a:pPr>
              <a:lnSpc>
                <a:spcPts val="2800"/>
              </a:lnSpc>
            </a:pPr>
            <a:r>
              <a:rPr lang="en-US" sz="2000" spc="26">
                <a:solidFill>
                  <a:srgbClr val="545454"/>
                </a:solidFill>
                <a:latin typeface="Articulat"/>
              </a:rPr>
              <a:t>-</a:t>
            </a:r>
            <a:r>
              <a:rPr lang="en-US" sz="2000" spc="15">
                <a:solidFill>
                  <a:srgbClr val="545454"/>
                </a:solidFill>
                <a:latin typeface="Arimo"/>
              </a:rPr>
              <a:t>ratings data</a:t>
            </a:r>
          </a:p>
          <a:p>
            <a:pPr>
              <a:lnSpc>
                <a:spcPts val="2800"/>
              </a:lnSpc>
            </a:pPr>
            <a:endParaRPr lang="en-US" sz="2000" spc="15">
              <a:solidFill>
                <a:srgbClr val="545454"/>
              </a:solidFill>
              <a:latin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59264" y="9451586"/>
            <a:ext cx="90003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0">
                <a:solidFill>
                  <a:srgbClr val="545454"/>
                </a:solidFill>
                <a:latin typeface="Articulat"/>
              </a:rPr>
              <a:t>9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033673"/>
            <a:ext cx="10922524" cy="81918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698</Words>
  <Application>Microsoft Office PowerPoint</Application>
  <PresentationFormat>Custom</PresentationFormat>
  <Paragraphs>164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Articulat</vt:lpstr>
      <vt:lpstr>Calibri</vt:lpstr>
      <vt:lpstr>Arimo Bold</vt:lpstr>
      <vt:lpstr>Arial</vt:lpstr>
      <vt:lpstr>Brittany</vt:lpstr>
      <vt:lpstr>Fiona</vt:lpstr>
      <vt:lpstr>Articulat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Flower Shop Business Brand Book Presentation</dc:title>
  <cp:lastModifiedBy>Rafi Mohammad Hasib</cp:lastModifiedBy>
  <cp:revision>18</cp:revision>
  <dcterms:created xsi:type="dcterms:W3CDTF">2006-08-16T00:00:00Z</dcterms:created>
  <dcterms:modified xsi:type="dcterms:W3CDTF">2022-03-10T20:17:21Z</dcterms:modified>
  <dc:identifier>DAE1stf8JPc</dc:identifier>
</cp:coreProperties>
</file>